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9e3a03171434829" /><Relationship Type="http://schemas.openxmlformats.org/officeDocument/2006/relationships/extended-properties" Target="/docProps/app.xml" Id="Rcfa94cf4106c40f2" /><Relationship Type="http://schemas.openxmlformats.org/officeDocument/2006/relationships/officeDocument" Target="/ppt/presentation.xml" Id="R0ab1356e7a2945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3eaf2915944fee"/>
  </p:sldMasterIdLst>
  <p:notesMasterIdLst>
    <p:notesMasterId xmlns:r="http://schemas.openxmlformats.org/officeDocument/2006/relationships" r:id="R452d10e30f304405"/>
  </p:notesMasterIdLst>
  <p:sldIdLst>
    <p:sldId xmlns:r="http://schemas.openxmlformats.org/officeDocument/2006/relationships" id="256" r:id="Rd71c6770cfcd4ea3"/>
    <p:sldId xmlns:r="http://schemas.openxmlformats.org/officeDocument/2006/relationships" id="257" r:id="R07c49a361c2e4f3b"/>
    <p:sldId xmlns:r="http://schemas.openxmlformats.org/officeDocument/2006/relationships" id="258" r:id="R62d7ce0fa6c94f90"/>
    <p:sldId xmlns:r="http://schemas.openxmlformats.org/officeDocument/2006/relationships" id="259" r:id="Rff13f709877e4106"/>
    <p:sldId xmlns:r="http://schemas.openxmlformats.org/officeDocument/2006/relationships" id="260" r:id="R2e2a364c3ad74720"/>
    <p:sldId xmlns:r="http://schemas.openxmlformats.org/officeDocument/2006/relationships" id="261" r:id="R47f677533be7402e"/>
    <p:sldId xmlns:r="http://schemas.openxmlformats.org/officeDocument/2006/relationships" id="262" r:id="R21f69afcbdfd4039"/>
    <p:sldId xmlns:r="http://schemas.openxmlformats.org/officeDocument/2006/relationships" id="263" r:id="Rab3848ea87784ed5"/>
    <p:sldId xmlns:r="http://schemas.openxmlformats.org/officeDocument/2006/relationships" id="264" r:id="Rca087267befb488e"/>
    <p:sldId xmlns:r="http://schemas.openxmlformats.org/officeDocument/2006/relationships" id="265" r:id="Re6e64c43b1834e5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e96953fb4ba44681" /><Relationship Type="http://schemas.openxmlformats.org/officeDocument/2006/relationships/slideMaster" Target="/ppt/slideMasters/slideMaster1.xml" Id="R273eaf2915944fee" /><Relationship Type="http://schemas.openxmlformats.org/officeDocument/2006/relationships/notesMaster" Target="/ppt/notesMasters/notesMaster1.xml" Id="R452d10e30f304405" /><Relationship Type="http://schemas.openxmlformats.org/officeDocument/2006/relationships/presProps" Target="/ppt/presProps.xml" Id="Rbbe9361609524ed3" /><Relationship Type="http://schemas.openxmlformats.org/officeDocument/2006/relationships/tableStyles" Target="/ppt/tableStyles.xml" Id="Rf5d7ac75fd5f482e" /><Relationship Type="http://schemas.openxmlformats.org/officeDocument/2006/relationships/slide" Target="/ppt/slides/slide1.xml" Id="Rd71c6770cfcd4ea3" /><Relationship Type="http://schemas.openxmlformats.org/officeDocument/2006/relationships/slide" Target="/ppt/slides/slide2.xml" Id="R07c49a361c2e4f3b" /><Relationship Type="http://schemas.openxmlformats.org/officeDocument/2006/relationships/slide" Target="/ppt/slides/slide3.xml" Id="R62d7ce0fa6c94f90" /><Relationship Type="http://schemas.openxmlformats.org/officeDocument/2006/relationships/slide" Target="/ppt/slides/slide4.xml" Id="Rff13f709877e4106" /><Relationship Type="http://schemas.openxmlformats.org/officeDocument/2006/relationships/slide" Target="/ppt/slides/slide5.xml" Id="R2e2a364c3ad74720" /><Relationship Type="http://schemas.openxmlformats.org/officeDocument/2006/relationships/slide" Target="/ppt/slides/slide6.xml" Id="R47f677533be7402e" /><Relationship Type="http://schemas.openxmlformats.org/officeDocument/2006/relationships/slide" Target="/ppt/slides/slide7.xml" Id="R21f69afcbdfd4039" /><Relationship Type="http://schemas.openxmlformats.org/officeDocument/2006/relationships/slide" Target="/ppt/slides/slide8.xml" Id="Rab3848ea87784ed5" /><Relationship Type="http://schemas.openxmlformats.org/officeDocument/2006/relationships/slide" Target="/ppt/slides/slide9.xml" Id="Rca087267befb488e" /><Relationship Type="http://schemas.openxmlformats.org/officeDocument/2006/relationships/slide" Target="/ppt/slides/slide10.xml" Id="Re6e64c43b1834e5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560b343e1ed041c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b3c3db969234806" /><Relationship Type="http://schemas.openxmlformats.org/officeDocument/2006/relationships/notesMaster" Target="/ppt/notesMasters/notesMaster1.xml" Id="Ra0b525a7b7b94716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217f991a02f449b0" /><Relationship Type="http://schemas.openxmlformats.org/officeDocument/2006/relationships/notesMaster" Target="/ppt/notesMasters/notesMaster1.xml" Id="R47fcfabfcd7d424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b0b6f7fc51947fa" /><Relationship Type="http://schemas.openxmlformats.org/officeDocument/2006/relationships/notesMaster" Target="/ppt/notesMasters/notesMaster1.xml" Id="Rdb8a6d5691a349e3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3db2f7bc92247e6" /><Relationship Type="http://schemas.openxmlformats.org/officeDocument/2006/relationships/notesMaster" Target="/ppt/notesMasters/notesMaster1.xml" Id="Rb174d2a97749456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b5aef9b342f412e" /><Relationship Type="http://schemas.openxmlformats.org/officeDocument/2006/relationships/notesMaster" Target="/ppt/notesMasters/notesMaster1.xml" Id="R844ec750c2a04b3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6d53930e9874118" /><Relationship Type="http://schemas.openxmlformats.org/officeDocument/2006/relationships/notesMaster" Target="/ppt/notesMasters/notesMaster1.xml" Id="R96670d0c0ff4459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ed0970f55bc4db3" /><Relationship Type="http://schemas.openxmlformats.org/officeDocument/2006/relationships/notesMaster" Target="/ppt/notesMasters/notesMaster1.xml" Id="Rafff85abd51046c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1b99f3fe96c4740" /><Relationship Type="http://schemas.openxmlformats.org/officeDocument/2006/relationships/notesMaster" Target="/ppt/notesMasters/notesMaster1.xml" Id="R8a1d954ff0ae4cd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c2c6f18eed994dbb" /><Relationship Type="http://schemas.openxmlformats.org/officeDocument/2006/relationships/notesMaster" Target="/ppt/notesMasters/notesMaster1.xml" Id="R415b712b1b614ad4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6af6697abfae4920" /><Relationship Type="http://schemas.openxmlformats.org/officeDocument/2006/relationships/notesMaster" Target="/ppt/notesMasters/notesMaster1.xml" Id="Rd8a069b3528d425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5a533448c43e6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9de9dac4c3784581" /><Relationship Type="http://schemas.openxmlformats.org/officeDocument/2006/relationships/slideLayout" Target="/ppt/slideLayouts/slideLayout1.xml" Id="Rc522875e597c48f8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2875e597c48f8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86854dcb048c5" /><Relationship Type="http://schemas.openxmlformats.org/officeDocument/2006/relationships/image" Target="/ppt/media/image.png" Id="R4f358658a557435f" /><Relationship Type="http://schemas.openxmlformats.org/officeDocument/2006/relationships/notesSlide" Target="/ppt/notesSlides/notesSlide1.xml" Id="Radb8c88347f74202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120ff78114084" /><Relationship Type="http://schemas.openxmlformats.org/officeDocument/2006/relationships/image" Target="/ppt/media/image4.png" Id="R1510277c51044adb" /><Relationship Type="http://schemas.openxmlformats.org/officeDocument/2006/relationships/notesSlide" Target="/ppt/notesSlides/notesSlide10.xml" Id="Rce198b7d1bd6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b8194dd23404e" /><Relationship Type="http://schemas.openxmlformats.org/officeDocument/2006/relationships/notesSlide" Target="/ppt/notesSlides/notesSlide2.xml" Id="R9b17d6711eed48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19a0438844d2e" /><Relationship Type="http://schemas.openxmlformats.org/officeDocument/2006/relationships/notesSlide" Target="/ppt/notesSlides/notesSlide3.xml" Id="Rd488189b7113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7e9daa693429d" /><Relationship Type="http://schemas.openxmlformats.org/officeDocument/2006/relationships/image" Target="/ppt/media/image2.png" Id="Rb45d39b540c8430e" /><Relationship Type="http://schemas.openxmlformats.org/officeDocument/2006/relationships/notesSlide" Target="/ppt/notesSlides/notesSlide4.xml" Id="R85fbc84c9479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93fea494b4afc" /><Relationship Type="http://schemas.openxmlformats.org/officeDocument/2006/relationships/notesSlide" Target="/ppt/notesSlides/notesSlide5.xml" Id="R1ad35de6222943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796aad1d94201" /><Relationship Type="http://schemas.openxmlformats.org/officeDocument/2006/relationships/notesSlide" Target="/ppt/notesSlides/notesSlide6.xml" Id="R4ccd225506a2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cd5954c5d4231" /><Relationship Type="http://schemas.openxmlformats.org/officeDocument/2006/relationships/image" Target="/ppt/media/image3.png" Id="Rec45e463304c4a40" /><Relationship Type="http://schemas.openxmlformats.org/officeDocument/2006/relationships/notesSlide" Target="/ppt/notesSlides/notesSlide7.xml" Id="Rbb53c19311fd43f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5096c8f2428d" /><Relationship Type="http://schemas.openxmlformats.org/officeDocument/2006/relationships/notesSlide" Target="/ppt/notesSlides/notesSlide8.xml" Id="R51e6b4f3917f477f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de0a16f464dcc" /><Relationship Type="http://schemas.openxmlformats.org/officeDocument/2006/relationships/notesSlide" Target="/ppt/notesSlides/notesSlide9.xml" Id="Rbcfaae41990a47ad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64EA595-8C81-4CA5-BDA9-0A14363BA2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ADB9B5E-AE50-4C7A-9CB7-7AF3771C0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96B8CBA-FD49-44D3-895C-F030B314E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路演 / 销售沟通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E5651A6-EE21-46F7-BE50-9C48FDEC3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FCDA0B0-26F1-4AB1-A8F8-43FD1E04E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123950"/>
            <a:ext cx="5810250" cy="1619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750" b="1">
                <a:solidFill>
                  <a:srgbClr val="1F2428"/>
                </a:solidFill>
              </a:defRPr>
            </a:pPr>
            <a:r>
              <a:rPr sz="3750" b="1">
                <a:solidFill>
                  <a:srgbClr val="1F2428"/>
                </a:solidFill>
              </a:rPr>
              <a:t>把长篇小说创作</a:t>
            </a:r>
          </a:p>
          <a:p xmlns:a="http://schemas.openxmlformats.org/drawingml/2006/main">
            <a:pPr>
              <a:defRPr sz="3750" b="1">
                <a:solidFill>
                  <a:srgbClr val="1F2428"/>
                </a:solidFill>
              </a:defRPr>
            </a:pPr>
            <a:r>
              <a:rPr sz="3750" b="1">
                <a:solidFill>
                  <a:srgbClr val="1F2428"/>
                </a:solidFill>
              </a:rPr>
              <a:t>变成可控生产线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44BF248-4409-4FCE-B177-F79F8DC47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86100"/>
            <a:ext cx="542925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69727E"/>
                </a:solidFill>
              </a:defRPr>
            </a:pPr>
            <a:r>
              <a:rPr sz="1800" b="0">
                <a:solidFill>
                  <a:srgbClr val="69727E"/>
                </a:solidFill>
              </a:rPr>
              <a:t>本地优先的 AI 小说生产工作台：上下文预览、章节流水线、审核卡、长期记忆和重接管理。</a:t>
            </a:r>
          </a:p>
        </p:txBody>
      </p:sp>
      <p:pic>
        <p:nvPicPr>
          <p:cNvPr id="1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f358658a557435f"/>
          <a:srcRect xmlns:a="http://schemas.openxmlformats.org/drawingml/2006/main" l="4697" t="0" r="4697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10375" y="1162050"/>
            <a:ext cx="4667250" cy="3219450"/>
          </a:xfrm>
          <a:prstGeom xmlns:a="http://schemas.openxmlformats.org/drawingml/2006/main" prst="roundRect">
            <a:avLst>
              <a:gd name="adj" fmla="val 2367"/>
            </a:avLst>
          </a:prstGeom>
        </p:spPr>
      </p:pic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F28CA1-2D2F-4BFB-ABBB-01DF08BA7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810125"/>
            <a:ext cx="3143250" cy="62865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2F6F73"/>
          </a:solidFill>
          <a:ln xmlns:a="http://schemas.openxmlformats.org/drawingml/2006/main" w="9525">
            <a:solidFill>
              <a:srgbClr val="2F6F7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24DD8B5-EC04-4C2B-A633-0FBF2544E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0101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预约演示 / 本地部署评估</a:t>
            </a:r>
          </a:p>
        </p:txBody>
      </p:sp>
    </p:spTree>
    <p:extLst>
      <p:ext uri="{BB962C8B-B14F-4D97-AF65-F5344CB8AC3E}">
        <p14:creationId xmlns:p14="http://schemas.microsoft.com/office/powerpoint/2010/main" val="647522298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F0032D7-86E2-45C9-90D1-778CD6427E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015E700-C144-4BA3-B10B-6A4128917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F81BACA-11FC-4A54-9D9B-2D8444909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行动号召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C7D4E23-0516-44FB-8F9E-D0B4DDB48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10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9BAA04F-DC7F-4B4A-BAC9-CE4FC7284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257300"/>
            <a:ext cx="8572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900" b="1">
                <a:solidFill>
                  <a:srgbClr val="1F2428"/>
                </a:solidFill>
              </a:defRPr>
            </a:pPr>
            <a:r>
              <a:rPr sz="3900" b="1">
                <a:solidFill>
                  <a:srgbClr val="1F2428"/>
                </a:solidFill>
              </a:rPr>
              <a:t>从一个正在卡住的长篇项目开始试点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7931D3-F412-43C9-83D9-90A55A87E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43150"/>
            <a:ext cx="742950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0">
                <a:solidFill>
                  <a:srgbClr val="69727E"/>
                </a:solidFill>
              </a:defRPr>
            </a:pPr>
            <a:r>
              <a:rPr sz="1950" b="0">
                <a:solidFill>
                  <a:srgbClr val="69727E"/>
                </a:solidFill>
              </a:rPr>
              <a:t>建议优先演示：章节生产、上下文预览、记忆检查。建议先发送产品单页、销售 PDF 和 60 秒视频。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2D7110-3A2D-4C3D-B703-F5DBF430A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810000"/>
            <a:ext cx="3429000" cy="781050"/>
          </a:xfrm>
          <a:prstGeom xmlns:a="http://schemas.openxmlformats.org/drawingml/2006/main" prst="roundRect">
            <a:avLst>
              <a:gd name="adj" fmla="val 7317"/>
            </a:avLst>
          </a:prstGeom>
          <a:solidFill xmlns:a="http://schemas.openxmlformats.org/drawingml/2006/main">
            <a:srgbClr val="2F6F73"/>
          </a:solidFill>
          <a:ln xmlns:a="http://schemas.openxmlformats.org/drawingml/2006/main" w="9525">
            <a:solidFill>
              <a:srgbClr val="2F6F7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449B8DE-73D2-4B99-AFE2-510C11D39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76700"/>
            <a:ext cx="2857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预约演示 / 本地部署评估</a:t>
            </a:r>
          </a:p>
        </p:txBody>
      </p:sp>
      <p:pic>
        <p:nvPicPr>
          <p:cNvPr id="1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510277c51044adb"/>
          <a:srcRect xmlns:a="http://schemas.openxmlformats.org/drawingml/2006/main" l="7744" t="0" r="7744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0" y="1524000"/>
            <a:ext cx="4095750" cy="3028950"/>
          </a:xfrm>
          <a:prstGeom xmlns:a="http://schemas.openxmlformats.org/drawingml/2006/main" prst="roundRect">
            <a:avLst>
              <a:gd name="adj" fmla="val 2516"/>
            </a:avLst>
          </a:prstGeom>
        </p:spPr>
      </p:pic>
    </p:spTree>
    <p:extLst>
      <p:ext uri="{BB962C8B-B14F-4D97-AF65-F5344CB8AC3E}">
        <p14:creationId xmlns:p14="http://schemas.microsoft.com/office/powerpoint/2010/main" val="120601475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258CDE-9043-4E8F-A422-D53020F3A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9CA502D-D1B9-46CC-A61B-2017FC2A0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5B9F158-1C9D-44CD-8394-D3E2F008E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痛点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E70E1A-D4A0-41EA-99CD-926DCD23E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E7B036-EE7D-4DB1-BDE9-6E4763922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57250"/>
            <a:ext cx="94297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300" b="1">
                <a:solidFill>
                  <a:srgbClr val="1F2428"/>
                </a:solidFill>
              </a:defRPr>
            </a:pPr>
            <a:r>
              <a:rPr sz="3300" b="1">
                <a:solidFill>
                  <a:srgbClr val="1F2428"/>
                </a:solidFill>
              </a:rPr>
              <a:t>AI 写长篇最大的风险，不是慢，而是失控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D79D55-6E62-4200-98BE-B4237DBA9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952625"/>
            <a:ext cx="5810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68305C-7268-47BC-815B-4C9449F72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526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52B589-5648-4ACA-9981-0F97F19BF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076450"/>
            <a:ext cx="5219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设定、伏笔、人物关系散落在聊天记录和文档里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AAE968D-8530-40E2-9B51-9EEF98469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790825"/>
            <a:ext cx="5810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270FF10-83AE-4D75-BCA8-BBE979200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9908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422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CC409D9-2713-4A70-B66B-C0C789701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14650"/>
            <a:ext cx="5219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生成前看不到模型将读取哪些上下文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87574D-39EB-462C-92B8-195BEA920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629025"/>
            <a:ext cx="5810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52EDD48-2A0A-4A56-BD53-0556CA1E5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290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F4F805-B44C-44A0-8ABB-30303ADD6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752850"/>
            <a:ext cx="5219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生成后缺少结构化质量诊断和审核依据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5C52075-DE07-4088-89DE-29D0C7E65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467225"/>
            <a:ext cx="5810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A95D0DE-FE7A-405B-969D-997740948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6672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422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9D0B94D-6886-4AC1-BBD5-A026D5431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91050"/>
            <a:ext cx="5219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某章重写后，下游章节和记忆需要人工排查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3BDE5D1-FD22-4483-A349-417143B6A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095500"/>
            <a:ext cx="2190750" cy="12573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8EEC2C1-6913-4F00-87CB-2EB85D790E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343150"/>
            <a:ext cx="1619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2F6F73"/>
                </a:solidFill>
              </a:defRPr>
            </a:pPr>
            <a:r>
              <a:rPr sz="3450" b="1">
                <a:solidFill>
                  <a:srgbClr val="2F6F73"/>
                </a:solidFill>
              </a:rPr>
              <a:t>3x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582B620-8F72-496C-ADE5-C0F81EE3A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2914650"/>
            <a:ext cx="1619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>
                <a:solidFill>
                  <a:srgbClr val="69727E"/>
                </a:solidFill>
              </a:defRPr>
            </a:pPr>
            <a:r>
              <a:rPr sz="1275" b="0">
                <a:solidFill>
                  <a:srgbClr val="69727E"/>
                </a:solidFill>
              </a:rPr>
              <a:t>返工成本放大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8111FBA-A8B1-44F3-9190-A61658689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638550"/>
            <a:ext cx="2190750" cy="12573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CB5C746-364B-44D9-81A5-CEA015D48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886200"/>
            <a:ext cx="1619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2F6F73"/>
                </a:solidFill>
              </a:defRPr>
            </a:pPr>
            <a:r>
              <a:rPr sz="3450" b="1">
                <a:solidFill>
                  <a:srgbClr val="2F6F73"/>
                </a:solidFill>
              </a:rPr>
              <a:t>0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FB7D28B-AEB5-4C3D-9F60-D9F3A6A5D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457700"/>
            <a:ext cx="1619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>
                <a:solidFill>
                  <a:srgbClr val="69727E"/>
                </a:solidFill>
              </a:defRPr>
            </a:pPr>
            <a:r>
              <a:rPr sz="1275" b="0">
                <a:solidFill>
                  <a:srgbClr val="69727E"/>
                </a:solidFill>
              </a:rPr>
              <a:t>不可追溯上下文</a:t>
            </a:r>
          </a:p>
        </p:txBody>
      </p:sp>
    </p:spTree>
    <p:extLst>
      <p:ext uri="{BB962C8B-B14F-4D97-AF65-F5344CB8AC3E}">
        <p14:creationId xmlns:p14="http://schemas.microsoft.com/office/powerpoint/2010/main" val="188281087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B63E6E0-00A5-47E6-972D-64402B587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C8BDBBC-8A8B-4B7E-87AD-04554BD6D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505C4E9-FA14-401C-8498-4D467FD74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解决方案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08CB219-16C9-4790-B30E-62EE001FF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8836F08-B750-4BDD-984B-1B00F9B91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76300"/>
            <a:ext cx="8572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300" b="1">
                <a:solidFill>
                  <a:srgbClr val="1F2428"/>
                </a:solidFill>
              </a:defRPr>
            </a:pPr>
            <a:r>
              <a:rPr sz="3300" b="1">
                <a:solidFill>
                  <a:srgbClr val="1F2428"/>
                </a:solidFill>
              </a:rPr>
              <a:t>把创作过程拆成可审核的流水线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3EA434F-F556-4A18-BD0E-B2C7C5FFC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FD9EC6-DEE5-4162-AF93-87C266F4D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设定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3EAE638-904C-4699-A6E6-BB61416D7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52625" y="2876550"/>
            <a:ext cx="2286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18422"/>
                </a:solidFill>
              </a:defRPr>
            </a:pPr>
            <a:r>
              <a:rPr sz="1950" b="1">
                <a:solidFill>
                  <a:srgbClr val="C18422"/>
                </a:solidFill>
              </a:rPr>
              <a:t>→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BF3E75-DAD9-4D10-94BD-2B71295D1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98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8F6E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A48403B-9C07-428E-83AE-F27CA72C0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大纲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A65B42-493B-462A-89E4-8E865D895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14725" y="2876550"/>
            <a:ext cx="2286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18422"/>
                </a:solidFill>
              </a:defRPr>
            </a:pPr>
            <a:r>
              <a:rPr sz="1950" b="1">
                <a:solidFill>
                  <a:srgbClr val="C18422"/>
                </a:solidFill>
              </a:rPr>
              <a:t>→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686BBF-F453-4021-9B05-210582248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719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9D8484-93D0-45F0-9BF5-3EED3F8DC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上下文预览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7794BB2-79B3-4028-83C8-339FB35A4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76825" y="2876550"/>
            <a:ext cx="2286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18422"/>
                </a:solidFill>
              </a:defRPr>
            </a:pPr>
            <a:r>
              <a:rPr sz="1950" b="1">
                <a:solidFill>
                  <a:srgbClr val="C18422"/>
                </a:solidFill>
              </a:rPr>
              <a:t>→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AB27903-2D86-4EE6-8EE2-F1F097E58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8F6E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C03363A-923A-4100-8360-DA4BE0553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章节生产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1440FAE-C3C8-44D1-97EA-150477F77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38925" y="2876550"/>
            <a:ext cx="2286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18422"/>
                </a:solidFill>
              </a:defRPr>
            </a:pPr>
            <a:r>
              <a:rPr sz="1950" b="1">
                <a:solidFill>
                  <a:srgbClr val="C18422"/>
                </a:solidFill>
              </a:rPr>
              <a:t>→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24BDCC6-1521-44F5-95D7-A5B5DFBD5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1BF9F0C-E7D7-4392-9B22-247C5C9BB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审核卡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6257F1D-C509-4219-A63D-25DB2915E6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01025" y="2876550"/>
            <a:ext cx="2286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18422"/>
                </a:solidFill>
              </a:defRPr>
            </a:pPr>
            <a:r>
              <a:rPr sz="1950" b="1">
                <a:solidFill>
                  <a:srgbClr val="C18422"/>
                </a:solidFill>
              </a:rPr>
              <a:t>→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C7184E-72CA-446C-8A04-4214E2594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8F6E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1758197-C8C6-43F8-88CE-6217A6FBA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记忆确认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158CF59-792E-46B1-8BE3-23F900C33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63125" y="2876550"/>
            <a:ext cx="2286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18422"/>
                </a:solidFill>
              </a:defRPr>
            </a:pPr>
            <a:r>
              <a:rPr sz="1950" b="1">
                <a:solidFill>
                  <a:srgbClr val="C18422"/>
                </a:solidFill>
              </a:rPr>
              <a:t>→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28D4326-FAB1-4C20-AB7E-A965E4D38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2571750"/>
            <a:ext cx="1238250" cy="895350"/>
          </a:xfrm>
          <a:prstGeom xmlns:a="http://schemas.openxmlformats.org/drawingml/2006/main" prst="roundRect">
            <a:avLst>
              <a:gd name="adj" fmla="val 638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B9698F3-CA0A-4F0F-9BFB-E93913FF7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2876550"/>
            <a:ext cx="904875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2F6F73"/>
                </a:solidFill>
              </a:defRPr>
            </a:pPr>
            <a:r>
              <a:rPr sz="1500" b="1">
                <a:solidFill>
                  <a:srgbClr val="2F6F73"/>
                </a:solidFill>
              </a:rPr>
              <a:t>继续下一章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99DE405-4E00-4BD9-B29B-C21BA521F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71950"/>
            <a:ext cx="9334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950" b="0">
                <a:solidFill>
                  <a:srgbClr val="69727E"/>
                </a:solidFill>
              </a:defRPr>
            </a:pPr>
            <a:r>
              <a:rPr sz="1950" b="0">
                <a:solidFill>
                  <a:srgbClr val="69727E"/>
                </a:solidFill>
              </a:rPr>
              <a:t>作者仍保留最终判断；系统负责把风险点、承接点和记忆状态显性化。</a:t>
            </a:r>
          </a:p>
        </p:txBody>
      </p:sp>
    </p:spTree>
    <p:extLst>
      <p:ext uri="{BB962C8B-B14F-4D97-AF65-F5344CB8AC3E}">
        <p14:creationId xmlns:p14="http://schemas.microsoft.com/office/powerpoint/2010/main" val="1275056954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1763EAB-E420-41D2-9A9C-A410F1DAC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1AAF54-C8D4-417C-9EF2-4BBB3A9E2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0EF34BF-58F3-4778-A98F-B8DF67B306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产品展示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80CD885-CB30-427E-A063-CCBC0FD74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7C58A5D-9A38-42FB-891D-4D39FB1E5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9525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F2428"/>
                </a:solidFill>
              </a:defRPr>
            </a:pPr>
            <a:r>
              <a:rPr sz="2850" b="1">
                <a:solidFill>
                  <a:srgbClr val="1F2428"/>
                </a:solidFill>
              </a:rPr>
              <a:t>三栏工作台：左侧作品与路由，中间编辑，右侧生产控制</a:t>
            </a:r>
          </a:p>
        </p:txBody>
      </p:sp>
      <p:pic>
        <p:nvPicPr>
          <p:cNvPr id="1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45d39b540c8430e"/>
          <a:stretch xmlns:a="http://schemas.openxmlformats.org/drawingml/2006/main"/>
        </p:blipFill>
        <p:spPr>
          <a:xfrm xmlns:a="http://schemas.openxmlformats.org/drawingml/2006/main">
            <a:off x="2392680" y="1543050"/>
            <a:ext cx="7406640" cy="4629150"/>
          </a:xfrm>
          <a:prstGeom xmlns:a="http://schemas.openxmlformats.org/drawingml/2006/main" prst="roundRect">
            <a:avLst>
              <a:gd name="adj" fmla="val 1646"/>
            </a:avLst>
          </a:prstGeom>
        </p:spPr>
      </p:pic>
    </p:spTree>
    <p:extLst>
      <p:ext uri="{BB962C8B-B14F-4D97-AF65-F5344CB8AC3E}">
        <p14:creationId xmlns:p14="http://schemas.microsoft.com/office/powerpoint/2010/main" val="826717972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C14A9B-2343-498F-8146-99A230243B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4049022-9D08-4184-B2EF-F3B84275A9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76372F7-96D3-4FF3-8736-12C83CE6F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核心卖点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7F65948-731A-4334-A3D2-93F208FB3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052CD4-F56E-49F2-B3E5-E70945C92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8200"/>
            <a:ext cx="8953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F2428"/>
                </a:solidFill>
              </a:defRPr>
            </a:pPr>
            <a:r>
              <a:rPr sz="3150" b="1">
                <a:solidFill>
                  <a:srgbClr val="1F2428"/>
                </a:solidFill>
              </a:rPr>
              <a:t>卖点对应真实能力，不靠空泛承诺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501355-79B1-494A-8E55-FF1A2D875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66875"/>
            <a:ext cx="10382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3AD5FE-1EDB-4755-B27C-78163F576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86690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1583558-E184-427B-B5AD-8A76DA3BF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790700"/>
            <a:ext cx="9791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生成前上下文预览，确认资料来源和截断状态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79B281C-EFD3-445A-B5C5-636C9EEBB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447925"/>
            <a:ext cx="10382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D4FD87-EAFA-4007-8E0B-89490E384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6479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422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0B9FCAA-85E6-46B4-9534-E91E32844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571750"/>
            <a:ext cx="9791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多阶段章节流水线，降低一次性出稿的不可控风险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44F7AAB-9A20-4D32-9BAF-683C07F45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28975"/>
            <a:ext cx="10382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F1F4C95-CB88-4E51-A2E3-AC92E3AC3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42900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58D835-B6F8-49B6-8563-D3ECCCC6E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52800"/>
            <a:ext cx="9791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机械扫描 + 质量诊断 + 审核卡，形成可复核质量门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0924CDD-AE77-4150-B878-BC22FB98B2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10025"/>
            <a:ext cx="10382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8DC4F44-AA58-4CD8-A4BA-90D156907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100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422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006BC86-E427-4278-8632-763D3F2F4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133850"/>
            <a:ext cx="9791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长期记忆人工确认，避免错误事实进入后续检索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4346142-898A-40BF-B4B0-B2EF012BC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91075"/>
            <a:ext cx="1038225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C3B4603-A809-4195-8286-875F18EA1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99110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D6B3F39-AF39-44A9-AD9D-B1F3D3E70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914900"/>
            <a:ext cx="97917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重接台标记影响范围，减少剧情改动后的人工排查</a:t>
            </a:r>
          </a:p>
        </p:txBody>
      </p:sp>
    </p:spTree>
    <p:extLst>
      <p:ext uri="{BB962C8B-B14F-4D97-AF65-F5344CB8AC3E}">
        <p14:creationId xmlns:p14="http://schemas.microsoft.com/office/powerpoint/2010/main" val="1966675486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9CB928-2B70-41AA-879C-5C7E8C55F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5AA0827-0CD7-4138-B0D0-FBCD97312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E51495C-EDEC-41CA-B737-69B4224F1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场景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79F1BDD-7FED-4EDD-A140-C027A569F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DFD976A-6E1F-4784-9C4F-4DFB1B26F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57250"/>
            <a:ext cx="5524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300" b="1">
                <a:solidFill>
                  <a:srgbClr val="1F2428"/>
                </a:solidFill>
              </a:defRPr>
            </a:pPr>
            <a:r>
              <a:rPr sz="3300" b="1">
                <a:solidFill>
                  <a:srgbClr val="1F2428"/>
                </a:solidFill>
              </a:rPr>
              <a:t>典型客户场景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9B7C05-4DE3-41C2-B885-2A62C8652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000250"/>
            <a:ext cx="3143250" cy="2476500"/>
          </a:xfrm>
          <a:prstGeom xmlns:a="http://schemas.openxmlformats.org/drawingml/2006/main" prst="roundRect">
            <a:avLst>
              <a:gd name="adj" fmla="val 23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0BD30F7-98A8-4398-9A3C-3196C51C9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305050"/>
            <a:ext cx="2571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2F6F73"/>
                </a:solidFill>
              </a:defRPr>
            </a:pPr>
            <a:r>
              <a:rPr sz="2100" b="1">
                <a:solidFill>
                  <a:srgbClr val="2F6F73"/>
                </a:solidFill>
              </a:rPr>
              <a:t>个人长篇作者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84C442D-31D1-4D43-88BA-48E82FEA5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971800"/>
            <a:ext cx="24765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69727E"/>
                </a:solidFill>
              </a:defRPr>
            </a:pPr>
            <a:r>
              <a:rPr sz="1650" b="0">
                <a:solidFill>
                  <a:srgbClr val="69727E"/>
                </a:solidFill>
              </a:rPr>
              <a:t>减少设定漂移、漏承接和章节返工。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B629884-2AAA-47D6-BB88-D7FFDF9E4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000250"/>
            <a:ext cx="3143250" cy="2476500"/>
          </a:xfrm>
          <a:prstGeom xmlns:a="http://schemas.openxmlformats.org/drawingml/2006/main" prst="roundRect">
            <a:avLst>
              <a:gd name="adj" fmla="val 23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0DE9F70-A609-4E9E-B2E0-41770649F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2305050"/>
            <a:ext cx="2571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2F6F73"/>
                </a:solidFill>
              </a:defRPr>
            </a:pPr>
            <a:r>
              <a:rPr sz="2100" b="1">
                <a:solidFill>
                  <a:srgbClr val="2F6F73"/>
                </a:solidFill>
              </a:rPr>
              <a:t>IP 工作室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375B8E-1850-4754-87DC-FFF33394A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971800"/>
            <a:ext cx="24765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69727E"/>
                </a:solidFill>
              </a:defRPr>
            </a:pPr>
            <a:r>
              <a:rPr sz="1650" b="0">
                <a:solidFill>
                  <a:srgbClr val="69727E"/>
                </a:solidFill>
              </a:rPr>
              <a:t>把大纲、章节、审核和记忆沉淀为团队流程。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2DD13B-0D1C-40D8-BD37-100834823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2000250"/>
            <a:ext cx="3143250" cy="2476500"/>
          </a:xfrm>
          <a:prstGeom xmlns:a="http://schemas.openxmlformats.org/drawingml/2006/main" prst="roundRect">
            <a:avLst>
              <a:gd name="adj" fmla="val 23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ADB58CB-6846-4D6D-BE7C-5AC2E1D40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2305050"/>
            <a:ext cx="2571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2F6F73"/>
                </a:solidFill>
              </a:defRPr>
            </a:pPr>
            <a:r>
              <a:rPr sz="2100" b="1">
                <a:solidFill>
                  <a:srgbClr val="2F6F73"/>
                </a:solidFill>
              </a:rPr>
              <a:t>工具服务商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F640A0-D5FF-49C9-BC9C-98D018A94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971800"/>
            <a:ext cx="24765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69727E"/>
                </a:solidFill>
              </a:defRPr>
            </a:pPr>
            <a:r>
              <a:rPr sz="1650" b="0">
                <a:solidFill>
                  <a:srgbClr val="69727E"/>
                </a:solidFill>
              </a:rPr>
              <a:t>基于本地优先架构做二次开发和私有化交付。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E35F68-9A76-4B5B-AB49-0F4868B65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91125"/>
            <a:ext cx="8096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1F2428"/>
                </a:solidFill>
              </a:defRPr>
            </a:pPr>
            <a:r>
              <a:rPr sz="2100" b="1">
                <a:solidFill>
                  <a:srgbClr val="1F2428"/>
                </a:solidFill>
              </a:rPr>
              <a:t>共同点：都需要长期可控，而不是单次生成。</a:t>
            </a:r>
          </a:p>
        </p:txBody>
      </p:sp>
    </p:spTree>
    <p:extLst>
      <p:ext uri="{BB962C8B-B14F-4D97-AF65-F5344CB8AC3E}">
        <p14:creationId xmlns:p14="http://schemas.microsoft.com/office/powerpoint/2010/main" val="5571086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C7BA4E1-3C15-4088-94C0-35C4DF848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EC0FA45-0EFE-4B8C-A32F-A97DFCEAA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D7F7198-BE39-4581-9776-2ED29390F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业务价值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AA40DB6-02CF-441B-AF55-6108E3906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4A8CD54-3EB1-4EEF-BFD6-6763955E2B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19150"/>
            <a:ext cx="9906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F2428"/>
                </a:solidFill>
              </a:defRPr>
            </a:pPr>
            <a:r>
              <a:rPr sz="3150" b="1">
                <a:solidFill>
                  <a:srgbClr val="1F2428"/>
                </a:solidFill>
              </a:rPr>
              <a:t>客户收益：节省返工、降低风险、提高可信度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EA04FD2-F3DB-41FB-9AAD-3DD06D0F4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952625"/>
            <a:ext cx="2190750" cy="12573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50B3F7-A9C7-463D-A6B8-2690C313D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200275"/>
            <a:ext cx="1619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2F6F73"/>
                </a:solidFill>
              </a:defRPr>
            </a:pPr>
            <a:r>
              <a:rPr sz="3450" b="1">
                <a:solidFill>
                  <a:srgbClr val="2F6F73"/>
                </a:solidFill>
              </a:rPr>
              <a:t>降返工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E24F273-9005-4B5B-B8FC-B83BCA5E3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771775"/>
            <a:ext cx="1619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>
                <a:solidFill>
                  <a:srgbClr val="69727E"/>
                </a:solidFill>
              </a:defRPr>
            </a:pPr>
            <a:r>
              <a:rPr sz="1275" b="0">
                <a:solidFill>
                  <a:srgbClr val="69727E"/>
                </a:solidFill>
              </a:rPr>
              <a:t>少翻聊天记录和旧文档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3AE2D40-385A-4E62-B1D2-25C91B329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76625" y="1952625"/>
            <a:ext cx="2190750" cy="12573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899225-641A-4671-B9B9-FFDEC9E42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05225" y="2200275"/>
            <a:ext cx="1619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2F6F73"/>
                </a:solidFill>
              </a:defRPr>
            </a:pPr>
            <a:r>
              <a:rPr sz="3450" b="1">
                <a:solidFill>
                  <a:srgbClr val="2F6F73"/>
                </a:solidFill>
              </a:rPr>
              <a:t>降风险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AC0524-6915-4829-8DE8-3EC7EC4B9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24275" y="2771775"/>
            <a:ext cx="1619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>
                <a:solidFill>
                  <a:srgbClr val="69727E"/>
                </a:solidFill>
              </a:defRPr>
            </a:pPr>
            <a:r>
              <a:rPr sz="1275" b="0">
                <a:solidFill>
                  <a:srgbClr val="69727E"/>
                </a:solidFill>
              </a:rPr>
              <a:t>记忆先确认再进入检索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FEE9454-CC84-43A7-BDB1-F95668B33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1952625"/>
            <a:ext cx="2190750" cy="12573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F2B5A24-9ADF-4969-89D2-7EF7781BF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200275"/>
            <a:ext cx="1619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2F6F73"/>
                </a:solidFill>
              </a:defRPr>
            </a:pPr>
            <a:r>
              <a:rPr sz="3450" b="1">
                <a:solidFill>
                  <a:srgbClr val="2F6F73"/>
                </a:solidFill>
              </a:rPr>
              <a:t>可追溯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FD69C8-D41B-49BD-98CB-A9771B299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771775"/>
            <a:ext cx="1619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>
                <a:solidFill>
                  <a:srgbClr val="69727E"/>
                </a:solidFill>
              </a:defRPr>
            </a:pPr>
            <a:r>
              <a:rPr sz="1275" b="0">
                <a:solidFill>
                  <a:srgbClr val="69727E"/>
                </a:solidFill>
              </a:rPr>
              <a:t>审核卡保留证据和建议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C366055-2997-436A-8EA3-5BC7A85FA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952625"/>
            <a:ext cx="2190750" cy="12573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1548FC5-94EF-4CBA-B27D-6A8B89233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34475" y="2200275"/>
            <a:ext cx="1619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2F6F73"/>
                </a:solidFill>
              </a:defRPr>
            </a:pPr>
            <a:r>
              <a:rPr sz="3450" b="1">
                <a:solidFill>
                  <a:srgbClr val="2F6F73"/>
                </a:solidFill>
              </a:rPr>
              <a:t>本地化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E526A38-659C-41A4-8170-10F29C1B5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3525" y="2771775"/>
            <a:ext cx="1619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>
                <a:solidFill>
                  <a:srgbClr val="69727E"/>
                </a:solidFill>
              </a:defRPr>
            </a:pPr>
            <a:r>
              <a:rPr sz="1275" b="0">
                <a:solidFill>
                  <a:srgbClr val="69727E"/>
                </a:solidFill>
              </a:rPr>
              <a:t>正文和设定保存在本机</a:t>
            </a:r>
          </a:p>
        </p:txBody>
      </p:sp>
      <p:pic>
        <p:nvPicPr>
          <p:cNvPr id="3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c45e463304c4a40"/>
          <a:stretch xmlns:a="http://schemas.openxmlformats.org/drawingml/2006/main"/>
        </p:blipFill>
        <p:spPr>
          <a:xfrm xmlns:a="http://schemas.openxmlformats.org/drawingml/2006/main">
            <a:off x="4343400" y="3762375"/>
            <a:ext cx="3505200" cy="2190750"/>
          </a:xfrm>
          <a:prstGeom xmlns:a="http://schemas.openxmlformats.org/drawingml/2006/main" prst="roundRect">
            <a:avLst>
              <a:gd name="adj" fmla="val 3478"/>
            </a:avLst>
          </a:prstGeom>
        </p:spPr>
      </p:pic>
    </p:spTree>
    <p:extLst>
      <p:ext uri="{BB962C8B-B14F-4D97-AF65-F5344CB8AC3E}">
        <p14:creationId xmlns:p14="http://schemas.microsoft.com/office/powerpoint/2010/main" val="229747447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FBCE04B-E5D1-4F81-94FE-DD1D57E6D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BB714E2-FC6A-422C-A951-A5C96706D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96E0BD7-B791-446F-AF33-541981F03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交付方式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18F5D34-A2EC-4F99-A447-66DC59DE7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694516-A911-4662-BD6F-925E34EC65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8200"/>
            <a:ext cx="9334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F2428"/>
                </a:solidFill>
              </a:defRPr>
            </a:pPr>
            <a:r>
              <a:rPr sz="3150" b="1">
                <a:solidFill>
                  <a:srgbClr val="1F2428"/>
                </a:solidFill>
              </a:rPr>
              <a:t>从本地部署评估开始，逐步进入工作流定制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7A8A529-EF3A-4721-B5CD-B533CDCEE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809750"/>
            <a:ext cx="990600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3ACCC5-3D3A-4233-9BEB-46EFE11EA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0097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AFDF9F-A77A-42A4-807A-91DCD47CB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1933575"/>
            <a:ext cx="9315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基础交付：本地 Web 平台、数据目录规划、运行健康检查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A69C3C2-40F7-4315-B8B9-4CADA27D9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686050"/>
            <a:ext cx="990600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5A5E0F6-BA02-4031-A073-19C916653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8860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422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AD7E161-613A-4746-BBDA-F0B87068A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809875"/>
            <a:ext cx="9315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流程交付：题材模板、章节流水线、提示词和审核卡调优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CA30EB-E759-4B37-B987-2B0B34599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562350"/>
            <a:ext cx="990600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DB6C0D-85C0-45DD-B580-AF29A507F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7623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6F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6E1239E-5609-4573-A2CA-FD29AAA3F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686175"/>
            <a:ext cx="9315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团队交付：作品库迁移、私有模型/代理网关适配、培训陪跑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125BC1F-FB8F-418F-B32A-0043135EE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438650"/>
            <a:ext cx="9906000" cy="51435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B6A0639-5263-4A75-8333-C43DF4953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6386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18422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885F6C6-D011-4E0B-9B0F-C9EC5AEF1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62475"/>
            <a:ext cx="9315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>
                <a:solidFill>
                  <a:srgbClr val="1F2428"/>
                </a:solidFill>
              </a:defRPr>
            </a:pPr>
            <a:r>
              <a:rPr sz="1350" b="0">
                <a:solidFill>
                  <a:srgbClr val="1F2428"/>
                </a:solidFill>
              </a:rPr>
              <a:t>边界：不承诺自动出版，AI 生成依赖用户模型配置</a:t>
            </a:r>
          </a:p>
        </p:txBody>
      </p:sp>
    </p:spTree>
    <p:extLst>
      <p:ext uri="{BB962C8B-B14F-4D97-AF65-F5344CB8AC3E}">
        <p14:creationId xmlns:p14="http://schemas.microsoft.com/office/powerpoint/2010/main" val="894569078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3F1E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B043BD2-5379-4960-B69D-2DA281488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3F43"/>
          </a:solidFill>
          <a:ln xmlns:a="http://schemas.openxmlformats.org/drawingml/2006/main" w="0">
            <a:solidFill>
              <a:srgbClr val="183F43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37A376-FBE6-4B96-A6DB-319F94DE3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"/>
            <a:ext cx="266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Local Novel Studio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1E1002-6EA9-4358-B8E6-84C330E79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4775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>
                <a:solidFill>
                  <a:srgbClr val="DBE9E8"/>
                </a:solidFill>
              </a:defRPr>
            </a:pPr>
            <a:r>
              <a:rPr sz="1050" b="0">
                <a:solidFill>
                  <a:srgbClr val="DBE9E8"/>
                </a:solidFill>
              </a:rPr>
              <a:t>路线图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DBEB43A-11B0-4F1C-A424-EEDE152BB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72875" y="6248400"/>
            <a:ext cx="361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69727E"/>
                </a:solidFill>
              </a:defRPr>
            </a:pPr>
            <a:r>
              <a:rPr sz="1200" b="1">
                <a:solidFill>
                  <a:srgbClr val="69727E"/>
                </a:solidFill>
              </a:rPr>
              <a:t>09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0366048-B72B-4C1B-A781-2DB02F956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8200"/>
            <a:ext cx="9334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F2428"/>
                </a:solidFill>
              </a:defRPr>
            </a:pPr>
            <a:r>
              <a:rPr sz="3150" b="1">
                <a:solidFill>
                  <a:srgbClr val="1F2428"/>
                </a:solidFill>
              </a:rPr>
              <a:t>商业化路线清晰，但不虚构已实现能力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A348B1-B0B6-44B6-BE97-133BC948C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905000"/>
            <a:ext cx="2381250" cy="704850"/>
          </a:xfrm>
          <a:prstGeom xmlns:a="http://schemas.openxmlformats.org/drawingml/2006/main" prst="roundRect">
            <a:avLst>
              <a:gd name="adj" fmla="val 8108"/>
            </a:avLst>
          </a:prstGeom>
          <a:solidFill xmlns:a="http://schemas.openxmlformats.org/drawingml/2006/main">
            <a:srgbClr val="DBE9E8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3D83FA9-6228-4D0E-AAE6-EEFFB8205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114550"/>
            <a:ext cx="1809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2F6F73"/>
                </a:solidFill>
              </a:defRPr>
            </a:pPr>
            <a:r>
              <a:rPr sz="1800" b="1">
                <a:solidFill>
                  <a:srgbClr val="2F6F73"/>
                </a:solidFill>
              </a:rPr>
              <a:t>当前已实现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E78818-F691-45E8-AF28-92EACEDA9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1905000"/>
            <a:ext cx="7524750" cy="704850"/>
          </a:xfrm>
          <a:prstGeom xmlns:a="http://schemas.openxmlformats.org/drawingml/2006/main" prst="roundRect">
            <a:avLst>
              <a:gd name="adj" fmla="val 81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64379C4-F698-474D-8ABB-41F02EE2C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076450"/>
            <a:ext cx="6858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69727E"/>
                </a:solidFill>
              </a:defRPr>
            </a:pPr>
            <a:r>
              <a:rPr sz="1500" b="0">
                <a:solidFill>
                  <a:srgbClr val="69727E"/>
                </a:solidFill>
              </a:rPr>
              <a:t>本地工作台、Markdown/SQLite、上下文预览、章节流水线、审核卡、记忆和健康检查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933F02-939C-41C0-873E-63FCA5171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048000"/>
            <a:ext cx="2381250" cy="704850"/>
          </a:xfrm>
          <a:prstGeom xmlns:a="http://schemas.openxmlformats.org/drawingml/2006/main" prst="roundRect">
            <a:avLst>
              <a:gd name="adj" fmla="val 81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2AF1A6-0C78-46F3-9E03-B9E0C52D5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257550"/>
            <a:ext cx="1809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F2428"/>
                </a:solidFill>
              </a:defRPr>
            </a:pPr>
            <a:r>
              <a:rPr sz="1800" b="1">
                <a:solidFill>
                  <a:srgbClr val="1F2428"/>
                </a:solidFill>
              </a:rPr>
              <a:t>优先增强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0B67531-71CF-4898-854D-49A42D974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048000"/>
            <a:ext cx="7524750" cy="704850"/>
          </a:xfrm>
          <a:prstGeom xmlns:a="http://schemas.openxmlformats.org/drawingml/2006/main" prst="roundRect">
            <a:avLst>
              <a:gd name="adj" fmla="val 81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B272D8-580B-407F-BF4A-148EBE3E7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219450"/>
            <a:ext cx="6858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69727E"/>
                </a:solidFill>
              </a:defRPr>
            </a:pPr>
            <a:r>
              <a:rPr sz="1500" b="0">
                <a:solidFill>
                  <a:srgbClr val="69727E"/>
                </a:solidFill>
              </a:rPr>
              <a:t>演示数据、题材模板、导出格式、工作流稳定性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4066B58-4971-4812-930A-4A010B03F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191000"/>
            <a:ext cx="2381250" cy="704850"/>
          </a:xfrm>
          <a:prstGeom xmlns:a="http://schemas.openxmlformats.org/drawingml/2006/main" prst="roundRect">
            <a:avLst>
              <a:gd name="adj" fmla="val 81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AF6966-D13A-42F8-8748-6DDB126A0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400550"/>
            <a:ext cx="1809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F2428"/>
                </a:solidFill>
              </a:defRPr>
            </a:pPr>
            <a:r>
              <a:rPr sz="1800" b="1">
                <a:solidFill>
                  <a:srgbClr val="1F2428"/>
                </a:solidFill>
              </a:rPr>
              <a:t>商业扩展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1B90060-AD7C-4FAE-83D5-8DD4B8CAC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191000"/>
            <a:ext cx="7524750" cy="704850"/>
          </a:xfrm>
          <a:prstGeom xmlns:a="http://schemas.openxmlformats.org/drawingml/2006/main" prst="roundRect">
            <a:avLst>
              <a:gd name="adj" fmla="val 810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8C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7874A6A-8983-4FFB-8BF4-86A72F219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362450"/>
            <a:ext cx="6858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69727E"/>
                </a:solidFill>
              </a:defRPr>
            </a:pPr>
            <a:r>
              <a:rPr sz="1500" b="0">
                <a:solidFill>
                  <a:srgbClr val="69727E"/>
                </a:solidFill>
              </a:rPr>
              <a:t>团队协作、权限、版本对比、多模型适配、私有化交付工具链</a:t>
            </a:r>
          </a:p>
        </p:txBody>
      </p:sp>
    </p:spTree>
    <p:extLst>
      <p:ext uri="{BB962C8B-B14F-4D97-AF65-F5344CB8AC3E}">
        <p14:creationId xmlns:p14="http://schemas.microsoft.com/office/powerpoint/2010/main" val="211195559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2026-06-30T00:45:31.5100000Z</dcterms:created>
  <dcterms:modified xsi:type="dcterms:W3CDTF">2026-06-30T00:45:31.5100000Z</dcterms:modified>
</coreProperties>
</file>